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sldIdLst>
    <p:sldId id="256" r:id="rId2"/>
    <p:sldId id="332" r:id="rId3"/>
    <p:sldId id="257" r:id="rId4"/>
    <p:sldId id="258" r:id="rId5"/>
    <p:sldId id="296" r:id="rId6"/>
    <p:sldId id="297" r:id="rId7"/>
    <p:sldId id="333" r:id="rId8"/>
    <p:sldId id="334" r:id="rId9"/>
    <p:sldId id="259" r:id="rId10"/>
    <p:sldId id="308" r:id="rId11"/>
    <p:sldId id="307" r:id="rId12"/>
    <p:sldId id="260" r:id="rId13"/>
    <p:sldId id="299" r:id="rId14"/>
    <p:sldId id="298" r:id="rId15"/>
    <p:sldId id="262" r:id="rId16"/>
    <p:sldId id="301" r:id="rId17"/>
    <p:sldId id="263" r:id="rId18"/>
    <p:sldId id="300" r:id="rId19"/>
    <p:sldId id="302" r:id="rId20"/>
    <p:sldId id="303" r:id="rId21"/>
    <p:sldId id="306" r:id="rId22"/>
    <p:sldId id="265" r:id="rId23"/>
    <p:sldId id="264" r:id="rId24"/>
    <p:sldId id="268" r:id="rId25"/>
    <p:sldId id="309" r:id="rId26"/>
    <p:sldId id="270" r:id="rId27"/>
    <p:sldId id="331" r:id="rId28"/>
    <p:sldId id="310" r:id="rId29"/>
    <p:sldId id="313" r:id="rId30"/>
    <p:sldId id="316" r:id="rId31"/>
    <p:sldId id="318" r:id="rId32"/>
    <p:sldId id="320" r:id="rId33"/>
    <p:sldId id="319" r:id="rId34"/>
    <p:sldId id="321" r:id="rId35"/>
    <p:sldId id="322" r:id="rId36"/>
    <p:sldId id="323" r:id="rId37"/>
    <p:sldId id="305" r:id="rId38"/>
    <p:sldId id="336" r:id="rId39"/>
    <p:sldId id="337" r:id="rId40"/>
    <p:sldId id="338" r:id="rId41"/>
    <p:sldId id="339" r:id="rId42"/>
    <p:sldId id="324" r:id="rId43"/>
    <p:sldId id="326" r:id="rId44"/>
    <p:sldId id="330" r:id="rId45"/>
    <p:sldId id="328" r:id="rId46"/>
    <p:sldId id="329" r:id="rId47"/>
    <p:sldId id="325" r:id="rId48"/>
    <p:sldId id="286" r:id="rId49"/>
    <p:sldId id="287" r:id="rId50"/>
    <p:sldId id="335" r:id="rId51"/>
    <p:sldId id="288" r:id="rId52"/>
    <p:sldId id="294" r:id="rId53"/>
  </p:sldIdLst>
  <p:sldSz cx="12192000" cy="6858000"/>
  <p:notesSz cx="6858000" cy="9144000"/>
  <p:embeddedFontLst>
    <p:embeddedFont>
      <p:font typeface="Gill Sans"/>
      <p:regular r:id="rId55"/>
      <p:bold r:id="rId56"/>
    </p:embeddedFont>
    <p:embeddedFont>
      <p:font typeface="Calibri" panose="020F0502020204030204" pitchFamily="34" charset="0"/>
      <p:regular r:id="rId57"/>
      <p:bold r:id="rId58"/>
      <p:italic r:id="rId59"/>
      <p:boldItalic r:id="rId60"/>
    </p:embeddedFont>
    <p:embeddedFont>
      <p:font typeface="Corbel" panose="020B0503020204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notesViewPr>
    <p:cSldViewPr snapToGrid="0" showGuides="1">
      <p:cViewPr varScale="1">
        <p:scale>
          <a:sx n="139" d="100"/>
          <a:sy n="139" d="100"/>
        </p:scale>
        <p:origin x="114" y="13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19828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smtClean="0"/>
              <a:t>relatively </a:t>
            </a:r>
            <a:r>
              <a:rPr lang="en-US" dirty="0" smtClean="0"/>
              <a:t>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smtClean="0"/>
              <a:t>Laurence.</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Plot of fishing mortality rate relative to F35% and female spawning biomass relative for B 35% for status</a:t>
            </a:r>
            <a:endParaRPr dirty="0"/>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Model graph of Spawning Stock Biomass with B40% and B35% reference lines</a:t>
            </a:r>
            <a:endParaRPr dirty="0"/>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g"/><Relationship Id="rId7"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 Id="rId9" Type="http://schemas.openxmlformats.org/officeDocument/2006/relationships/image" Target="../media/image8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spatial extent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 with high correlation between indices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a:t>
            </a:r>
            <a:r>
              <a:rPr lang="en-US" sz="3600" dirty="0" smtClean="0"/>
              <a:t>contributors </a:t>
            </a:r>
            <a:r>
              <a:rPr lang="en-US" sz="3600" dirty="0" smtClean="0"/>
              <a:t>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a:t>
            </a:r>
            <a:r>
              <a:rPr lang="en-US" dirty="0" smtClean="0"/>
              <a:t>Grant Thompson, James </a:t>
            </a:r>
            <a:r>
              <a:rPr lang="en-US" dirty="0"/>
              <a:t>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7903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p>
          <a:p>
            <a:pPr marL="285750" indent="-285750">
              <a:buFont typeface="Arial" panose="020B0604020202020204" pitchFamily="34" charset="0"/>
              <a:buChar char="•"/>
            </a:pPr>
            <a:r>
              <a:rPr lang="en-US" sz="2400" dirty="0" smtClean="0"/>
              <a:t>Accepting no bias in post-2007, failure suggests change in growth that isn’t captured in current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a:picLocks noChangeAspect="1"/>
          </p:cNvPicPr>
          <p:nvPr/>
        </p:nvPicPr>
        <p:blipFill>
          <a:blip r:embed="rId4">
            <a:alphaModFix/>
          </a:blip>
          <a:stretch>
            <a:fillRect/>
          </a:stretch>
        </p:blipFill>
        <p:spPr>
          <a:xfrm>
            <a:off x="1412738" y="1895691"/>
            <a:ext cx="9290323" cy="18790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3870153"/>
            <a:ext cx="10726057" cy="3077766"/>
          </a:xfrm>
          <a:prstGeom prst="rect">
            <a:avLst/>
          </a:prstGeom>
          <a:noFill/>
        </p:spPr>
        <p:txBody>
          <a:bodyPr wrap="square" rtlCol="0">
            <a:spAutoFit/>
          </a:bodyPr>
          <a:lstStyle/>
          <a:p>
            <a:pPr marL="465138" indent="-465138"/>
            <a:r>
              <a:rPr lang="en-US" sz="1800" b="1" u="sng" dirty="0"/>
              <a:t>Assessment </a:t>
            </a:r>
            <a:r>
              <a:rPr lang="en-US" sz="1800" b="1" u="sng" dirty="0" smtClean="0"/>
              <a:t>:  </a:t>
            </a:r>
            <a:r>
              <a:rPr lang="en-US" sz="1800" dirty="0" smtClean="0"/>
              <a:t>No heightened concerns, autocorrelation in residuals for post-2007 suggests change in growth that may not be captured in current model </a:t>
            </a:r>
          </a:p>
          <a:p>
            <a:endParaRPr lang="en-US" sz="1800" b="1" u="sng" dirty="0" smtClean="0"/>
          </a:p>
          <a:p>
            <a:r>
              <a:rPr lang="en-US" sz="1800" b="1" u="sng" dirty="0" smtClean="0"/>
              <a:t>Pop. Dynamics:</a:t>
            </a:r>
            <a:r>
              <a:rPr lang="en-US" sz="1800" dirty="0" smtClean="0"/>
              <a:t>  All concerns captured within the models and ensemble.</a:t>
            </a:r>
          </a:p>
          <a:p>
            <a:endParaRPr lang="en-US" sz="1800" dirty="0" smtClean="0"/>
          </a:p>
          <a:p>
            <a:r>
              <a:rPr lang="en-US" sz="1800" b="1" u="sng" dirty="0" smtClean="0"/>
              <a:t>Environment/Ecosystem:</a:t>
            </a:r>
            <a:r>
              <a:rPr lang="en-US" sz="1800" dirty="0" smtClean="0"/>
              <a:t>  Conditions near </a:t>
            </a:r>
            <a:r>
              <a:rPr lang="en-US" sz="1800" dirty="0" smtClean="0"/>
              <a:t>normal/average </a:t>
            </a:r>
            <a:r>
              <a:rPr lang="en-US" sz="1800" dirty="0" smtClean="0"/>
              <a:t>across the </a:t>
            </a:r>
            <a:r>
              <a:rPr lang="en-US" sz="1800" dirty="0" smtClean="0"/>
              <a:t>board</a:t>
            </a:r>
            <a:r>
              <a:rPr lang="en-US" sz="1800" dirty="0" smtClean="0"/>
              <a:t>, except ATF remains high. </a:t>
            </a:r>
          </a:p>
          <a:p>
            <a:endParaRPr lang="en-US" sz="1800" dirty="0" smtClean="0"/>
          </a:p>
          <a:p>
            <a:r>
              <a:rPr lang="en-US" sz="1800" b="1" u="sng" dirty="0" smtClean="0"/>
              <a:t>Fishery Performance:</a:t>
            </a:r>
            <a:r>
              <a:rPr lang="en-US" sz="1800" dirty="0" smtClean="0"/>
              <a:t>  No heightened concerns, overall CPUE relatively stable for past 9 years, increase in winter longline fishery CPUE index in 2022. Average catch rates.</a:t>
            </a:r>
            <a:endParaRPr lang="en-US" sz="1800" b="1" u="sng"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6765</TotalTime>
  <Words>2758</Words>
  <Application>Microsoft Office PowerPoint</Application>
  <PresentationFormat>Widescreen</PresentationFormat>
  <Paragraphs>858</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Gill Sans</vt:lpstr>
      <vt:lpstr>Noto Sans Symbols</vt:lpstr>
      <vt:lpstr>Calibri</vt:lpstr>
      <vt:lpstr>Corbel</vt:lpstr>
      <vt:lpstr>Arial</vt:lpstr>
      <vt:lpstr>Times New Roman</vt:lpstr>
      <vt:lpstr>Dividend</vt:lpstr>
      <vt:lpstr>EBS Pacific cod BSAI Groundfish Plan Team </vt:lpstr>
      <vt:lpstr>Thanks to the many contributors to this assessment</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20</cp:revision>
  <dcterms:modified xsi:type="dcterms:W3CDTF">2022-11-07T19:34:55Z</dcterms:modified>
</cp:coreProperties>
</file>